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</p:sldIdLst>
  <p:sldSz cx="14630400" cy="8229600"/>
  <p:notesSz cx="8229600" cy="14630400"/>
  <p:embeddedFontLs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Nunito Light" pitchFamily="2" charset="0"/>
      <p:regular r:id="rId23"/>
      <p:italic r:id="rId24"/>
    </p:embeddedFont>
    <p:embeddedFont>
      <p:font typeface="Nunito Semi Bold" panose="020B0604020202020204" charset="0"/>
      <p:regular r:id="rId25"/>
    </p:embeddedFont>
    <p:embeddedFont>
      <p:font typeface="PT Sans" panose="020B0503020203020204" pitchFamily="34" charset="0"/>
      <p:regular r:id="rId26"/>
      <p:bold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7180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F32C63-1EEC-6D57-BDF5-0ADD6F7FD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1DE8AE-D59B-24D2-6E2F-F8BE4BB04A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295824-4998-3535-7673-286FCD0654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53506B-BB91-7E81-37DC-18D5CCA66B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8390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F39D3D-ED4F-80F5-A7C7-E68CD187C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012410-F215-E17A-EE6B-E03CD3515A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C75D4B-672A-4E5D-0D69-87A71232C8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F2D6C9-6121-15E9-D1C8-2DEF13F8C7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8351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F83F0B-CE6D-D617-E595-BB58D7D4A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7CCAFC-1B58-BD59-A77E-EA3BEBDFC7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F842D9-9173-9575-F19B-0256366F43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AE0CB7-C41E-ABEB-32BE-F2FA024A53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807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527B2-D326-BDA3-920C-8C2F4ABE1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7703AD-7E36-78BE-09E3-B368EA9DCA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785067-F885-7E3B-2378-7F0594EBC8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4B7380-D786-7396-C559-0525FAD31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37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89BFA-09EA-9B3E-6A8C-7225E3047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3964C4-8D4D-0AFE-4187-AAF0F566D0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061890-DAF6-DB4B-9138-9F8C61213D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8826F0-090A-436B-1534-7E4DBB734C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428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DC8343-8F84-45AD-37AD-C888219F4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95A448-5DF7-5F44-15A3-BA61436DD7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F76656-3E59-6585-19F4-6A402F716D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30BAD8-FF99-6AF6-5825-E67613B3B4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71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 userDrawn="1"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23" y="2740104"/>
            <a:ext cx="4887754" cy="27493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391733"/>
            <a:ext cx="577191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Introduction to Jenkins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45472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Build foundational knowledge of Jenkins, setup, and first pipeline.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289" y="373261"/>
            <a:ext cx="7782778" cy="6003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>
              <a:lnSpc>
                <a:spcPts val="2550"/>
              </a:lnSpc>
              <a:buNone/>
            </a:pPr>
            <a:r>
              <a:rPr lang="en-US" sz="3250" dirty="0">
                <a:solidFill>
                  <a:srgbClr val="00002E"/>
                </a:solidFill>
                <a:latin typeface="Nunito Semi Bold" pitchFamily="34" charset="0"/>
              </a:rPr>
              <a:t>Simple Jenkins Pipeline Example</a:t>
            </a:r>
          </a:p>
        </p:txBody>
      </p:sp>
      <p:sp>
        <p:nvSpPr>
          <p:cNvPr id="3" name="Text 1"/>
          <p:cNvSpPr/>
          <p:nvPr/>
        </p:nvSpPr>
        <p:spPr>
          <a:xfrm>
            <a:off x="482917" y="1080849"/>
            <a:ext cx="13664565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Pipelines are defined in a </a:t>
            </a:r>
            <a:r>
              <a:rPr lang="en-US" sz="10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Jenkinsfile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stored in your repository, enabling "Pipeline as Code." Here's a basic Declarative Pipeline:</a:t>
            </a:r>
            <a:endParaRPr lang="en-US" sz="1050" dirty="0"/>
          </a:p>
        </p:txBody>
      </p:sp>
      <p:sp>
        <p:nvSpPr>
          <p:cNvPr id="4" name="Shape 2"/>
          <p:cNvSpPr/>
          <p:nvPr/>
        </p:nvSpPr>
        <p:spPr>
          <a:xfrm>
            <a:off x="482917" y="1464469"/>
            <a:ext cx="13664565" cy="4621768"/>
          </a:xfrm>
          <a:prstGeom prst="roundRect">
            <a:avLst>
              <a:gd name="adj" fmla="val 4479"/>
            </a:avLst>
          </a:prstGeom>
          <a:solidFill>
            <a:srgbClr val="E6E6F2"/>
          </a:solidFill>
          <a:ln/>
        </p:spPr>
        <p:txBody>
          <a:bodyPr/>
          <a:lstStyle/>
          <a:p>
            <a:r>
              <a:rPr lang="en-IN" sz="1400" dirty="0"/>
              <a:t>pipeline {</a:t>
            </a:r>
          </a:p>
          <a:p>
            <a:r>
              <a:rPr lang="en-IN" sz="1400" dirty="0"/>
              <a:t>    agent any</a:t>
            </a:r>
          </a:p>
          <a:p>
            <a:r>
              <a:rPr lang="en-IN" sz="1400" dirty="0"/>
              <a:t>    stages {</a:t>
            </a:r>
          </a:p>
          <a:p>
            <a:r>
              <a:rPr lang="en-IN" sz="1400" dirty="0"/>
              <a:t>        stage('Build') {</a:t>
            </a:r>
          </a:p>
          <a:p>
            <a:r>
              <a:rPr lang="en-IN" sz="1400" dirty="0"/>
              <a:t>            steps {</a:t>
            </a:r>
          </a:p>
          <a:p>
            <a:r>
              <a:rPr lang="en-IN" sz="1400" dirty="0"/>
              <a:t>                echo 'Building the application...'</a:t>
            </a:r>
          </a:p>
          <a:p>
            <a:r>
              <a:rPr lang="en-IN" sz="1400" dirty="0"/>
              <a:t>            }</a:t>
            </a:r>
          </a:p>
          <a:p>
            <a:r>
              <a:rPr lang="en-IN" sz="1400" dirty="0"/>
              <a:t>        }</a:t>
            </a:r>
          </a:p>
          <a:p>
            <a:r>
              <a:rPr lang="en-IN" sz="1400" dirty="0"/>
              <a:t>        stage('Test') {</a:t>
            </a:r>
          </a:p>
          <a:p>
            <a:r>
              <a:rPr lang="en-IN" sz="1400" dirty="0"/>
              <a:t>            steps {</a:t>
            </a:r>
          </a:p>
          <a:p>
            <a:r>
              <a:rPr lang="en-IN" sz="1400" dirty="0"/>
              <a:t>                echo 'Running tests...'</a:t>
            </a:r>
          </a:p>
          <a:p>
            <a:r>
              <a:rPr lang="en-IN" sz="1400" dirty="0"/>
              <a:t>            }</a:t>
            </a:r>
          </a:p>
          <a:p>
            <a:r>
              <a:rPr lang="en-IN" sz="1400" dirty="0"/>
              <a:t>        }</a:t>
            </a:r>
          </a:p>
          <a:p>
            <a:r>
              <a:rPr lang="en-IN" sz="1400" dirty="0"/>
              <a:t>        stage('Deploy') {</a:t>
            </a:r>
          </a:p>
          <a:p>
            <a:r>
              <a:rPr lang="en-IN" sz="1400" dirty="0"/>
              <a:t>            steps {</a:t>
            </a:r>
          </a:p>
          <a:p>
            <a:r>
              <a:rPr lang="en-IN" sz="1400" dirty="0"/>
              <a:t>                echo 'Deploying to server...'</a:t>
            </a:r>
          </a:p>
          <a:p>
            <a:r>
              <a:rPr lang="en-IN" sz="1400" dirty="0"/>
              <a:t>            }</a:t>
            </a:r>
          </a:p>
          <a:p>
            <a:r>
              <a:rPr lang="en-IN" sz="1400" dirty="0"/>
              <a:t>        }</a:t>
            </a:r>
          </a:p>
          <a:p>
            <a:r>
              <a:rPr lang="en-IN" sz="1400" dirty="0"/>
              <a:t>    }</a:t>
            </a:r>
          </a:p>
          <a:p>
            <a:r>
              <a:rPr lang="en-IN" sz="1400" dirty="0"/>
              <a:t>}</a:t>
            </a:r>
          </a:p>
        </p:txBody>
      </p:sp>
      <p:sp>
        <p:nvSpPr>
          <p:cNvPr id="7" name="Text 5"/>
          <p:cNvSpPr/>
          <p:nvPr/>
        </p:nvSpPr>
        <p:spPr>
          <a:xfrm>
            <a:off x="482917" y="6241494"/>
            <a:ext cx="13664565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pipeline consists of three main stages: </a:t>
            </a:r>
            <a:r>
              <a:rPr lang="en-US" sz="10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Build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</a:t>
            </a:r>
            <a:r>
              <a:rPr lang="en-US" sz="10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Test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and </a:t>
            </a:r>
            <a:r>
              <a:rPr lang="en-US" sz="10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Deploy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482917" y="6510457"/>
            <a:ext cx="13664565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`agent any`: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Specifies that the pipeline can run on any available Jenkins agent.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482917" y="6779419"/>
            <a:ext cx="13664565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Steps: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Each stage contains steps that define the actions to be executed.</a:t>
            </a:r>
            <a:endParaRPr lang="en-US" sz="1050" dirty="0"/>
          </a:p>
        </p:txBody>
      </p:sp>
      <p:sp>
        <p:nvSpPr>
          <p:cNvPr id="10" name="Shape 8"/>
          <p:cNvSpPr/>
          <p:nvPr/>
        </p:nvSpPr>
        <p:spPr>
          <a:xfrm>
            <a:off x="482917" y="7155418"/>
            <a:ext cx="13664565" cy="593884"/>
          </a:xfrm>
          <a:prstGeom prst="roundRect">
            <a:avLst>
              <a:gd name="adj" fmla="val 34858"/>
            </a:avLst>
          </a:prstGeom>
          <a:solidFill>
            <a:srgbClr val="B6D6F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11" y="7359372"/>
            <a:ext cx="172403" cy="137993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931307" y="7327821"/>
            <a:ext cx="13078182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Example:</a:t>
            </a:r>
            <a:r>
              <a:rPr lang="en-US" sz="105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When new code is pushed to Git, Jenkins automatically detects the </a:t>
            </a:r>
            <a:r>
              <a:rPr lang="en-US" sz="1050" dirty="0">
                <a:solidFill>
                  <a:srgbClr val="000000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Jenkinsfile</a:t>
            </a:r>
            <a:r>
              <a:rPr lang="en-US" sz="105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and executes this defined pipeline, ensuring a consistent and automated workflow from build to deployment.</a:t>
            </a:r>
            <a:endParaRPr lang="en-US" sz="10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12EF48-3EE8-BE0A-4DA4-B38726EE1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0">
            <a:extLst>
              <a:ext uri="{FF2B5EF4-FFF2-40B4-BE49-F238E27FC236}">
                <a16:creationId xmlns:a16="http://schemas.microsoft.com/office/drawing/2014/main" id="{CED0BDAF-8938-F94D-AF4C-C5D4B28DBECE}"/>
              </a:ext>
            </a:extLst>
          </p:cNvPr>
          <p:cNvSpPr/>
          <p:nvPr/>
        </p:nvSpPr>
        <p:spPr>
          <a:xfrm>
            <a:off x="440682" y="539867"/>
            <a:ext cx="8426592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Adding and Managing Agents in Jenkins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E75553-360A-A13D-CA5B-B7A06477C23C}"/>
              </a:ext>
            </a:extLst>
          </p:cNvPr>
          <p:cNvSpPr txBox="1"/>
          <p:nvPr/>
        </p:nvSpPr>
        <p:spPr>
          <a:xfrm>
            <a:off x="745958" y="1672389"/>
            <a:ext cx="1268128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solidFill>
                  <a:srgbClr val="00002E"/>
                </a:solidFill>
                <a:latin typeface="Nunito Semi Bold" pitchFamily="34" charset="0"/>
              </a:rPr>
              <a:t>Why Jenkins Agents?</a:t>
            </a:r>
          </a:p>
          <a:p>
            <a:endParaRPr lang="en-IN" sz="2200" b="1" dirty="0">
              <a:solidFill>
                <a:srgbClr val="00002E"/>
              </a:solidFill>
              <a:latin typeface="Nunito Semi Bold" pitchFamily="34" charset="0"/>
            </a:endParaRPr>
          </a:p>
          <a:p>
            <a:r>
              <a:rPr lang="en-IN" sz="1700" b="1" dirty="0">
                <a:solidFill>
                  <a:srgbClr val="00002E"/>
                </a:solidFill>
                <a:latin typeface="PT Sans" pitchFamily="34" charset="0"/>
              </a:rPr>
              <a:t>Scalability </a:t>
            </a:r>
            <a:r>
              <a:rPr lang="en-IN" dirty="0"/>
              <a:t>– Run builds on multiple servers in parallel.</a:t>
            </a:r>
          </a:p>
          <a:p>
            <a:endParaRPr lang="en-IN" dirty="0"/>
          </a:p>
          <a:p>
            <a:r>
              <a:rPr lang="en-IN" b="1" dirty="0"/>
              <a:t>I</a:t>
            </a:r>
            <a:r>
              <a:rPr lang="en-IN" sz="1700" b="1" dirty="0">
                <a:solidFill>
                  <a:srgbClr val="00002E"/>
                </a:solidFill>
                <a:latin typeface="PT Sans" pitchFamily="34" charset="0"/>
              </a:rPr>
              <a:t>solation</a:t>
            </a:r>
            <a:r>
              <a:rPr lang="en-IN" dirty="0"/>
              <a:t> – Different environments (Linux, Windows, Docker, EC2).</a:t>
            </a:r>
          </a:p>
          <a:p>
            <a:endParaRPr lang="en-IN" dirty="0"/>
          </a:p>
          <a:p>
            <a:r>
              <a:rPr lang="en-IN" sz="1700" b="1" dirty="0">
                <a:solidFill>
                  <a:srgbClr val="00002E"/>
                </a:solidFill>
                <a:latin typeface="PT Sans" pitchFamily="34" charset="0"/>
              </a:rPr>
              <a:t>Performance</a:t>
            </a:r>
            <a:r>
              <a:rPr lang="en-IN" dirty="0"/>
              <a:t> – Offload heavy jobs from Jenkins Controller.</a:t>
            </a:r>
          </a:p>
          <a:p>
            <a:endParaRPr lang="en-IN" dirty="0"/>
          </a:p>
          <a:p>
            <a:r>
              <a:rPr lang="en-IN" sz="1700" b="1" dirty="0">
                <a:solidFill>
                  <a:srgbClr val="00002E"/>
                </a:solidFill>
                <a:latin typeface="PT Sans" pitchFamily="34" charset="0"/>
              </a:rPr>
              <a:t>Flexibility</a:t>
            </a:r>
            <a:r>
              <a:rPr lang="en-IN" dirty="0"/>
              <a:t> – Run specific jobs on specific nodes (e.g., Java builds on Linux, .NET builds on Windows).</a:t>
            </a:r>
          </a:p>
          <a:p>
            <a:endParaRPr lang="en-IN" i="1" dirty="0"/>
          </a:p>
          <a:p>
            <a:pPr algn="ctr"/>
            <a:endParaRPr lang="en-IN" sz="1700" b="1" i="1" dirty="0">
              <a:solidFill>
                <a:srgbClr val="00002E"/>
              </a:solidFill>
              <a:latin typeface="PT Sans" pitchFamily="34" charset="0"/>
            </a:endParaRPr>
          </a:p>
          <a:p>
            <a:pPr algn="ctr"/>
            <a:endParaRPr lang="en-IN" sz="1700" b="1" i="1" dirty="0">
              <a:solidFill>
                <a:srgbClr val="00002E"/>
              </a:solidFill>
              <a:latin typeface="PT Sans" pitchFamily="34" charset="0"/>
            </a:endParaRPr>
          </a:p>
          <a:p>
            <a:pPr algn="ctr"/>
            <a:r>
              <a:rPr lang="en-IN" sz="1700" b="1" i="1" dirty="0">
                <a:solidFill>
                  <a:srgbClr val="00002E"/>
                </a:solidFill>
                <a:latin typeface="PT Sans" pitchFamily="34" charset="0"/>
              </a:rPr>
              <a:t>Key Idea: </a:t>
            </a:r>
            <a:r>
              <a:rPr lang="en-IN" i="1" dirty="0"/>
              <a:t>Controller = Brain, Agents = Workers.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17483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9D8A37-D5B6-0082-B76B-2F7D02C0F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0">
            <a:extLst>
              <a:ext uri="{FF2B5EF4-FFF2-40B4-BE49-F238E27FC236}">
                <a16:creationId xmlns:a16="http://schemas.microsoft.com/office/drawing/2014/main" id="{F086E110-1B32-CD00-BAFF-EE882A5E4731}"/>
              </a:ext>
            </a:extLst>
          </p:cNvPr>
          <p:cNvSpPr/>
          <p:nvPr/>
        </p:nvSpPr>
        <p:spPr>
          <a:xfrm>
            <a:off x="440681" y="539867"/>
            <a:ext cx="10279455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00"/>
              </a:lnSpc>
            </a:pPr>
            <a:r>
              <a:rPr lang="en-US" sz="3500" dirty="0">
                <a:solidFill>
                  <a:srgbClr val="00002E"/>
                </a:solidFill>
                <a:latin typeface="Nunito Semi Bold" pitchFamily="34" charset="0"/>
              </a:rPr>
              <a:t>Pre-Requisites to add a Linux Agent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759739-EC08-8A07-5D34-74254F649F58}"/>
              </a:ext>
            </a:extLst>
          </p:cNvPr>
          <p:cNvSpPr txBox="1"/>
          <p:nvPr/>
        </p:nvSpPr>
        <p:spPr>
          <a:xfrm>
            <a:off x="440681" y="1251284"/>
            <a:ext cx="13648299" cy="6378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50" b="1" dirty="0">
                <a:solidFill>
                  <a:srgbClr val="00002E"/>
                </a:solidFill>
                <a:latin typeface="PT Sans" pitchFamily="34" charset="0"/>
              </a:rPr>
              <a:t>On the Jenkins Agent (via Terminal)</a:t>
            </a:r>
          </a:p>
          <a:p>
            <a:endParaRPr lang="en-US" sz="1850" dirty="0">
              <a:solidFill>
                <a:srgbClr val="00002E"/>
              </a:solidFill>
              <a:latin typeface="PT Sans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Install Java: SSH into the agent and install Java if not already present. Verify with java --version.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Create a Jenkins User: Create a dedicated user (e.g., '</a:t>
            </a:r>
            <a:r>
              <a:rPr lang="en-US" sz="1600" dirty="0" err="1">
                <a:solidFill>
                  <a:srgbClr val="00002E"/>
                </a:solidFill>
                <a:latin typeface="PT Sans" pitchFamily="34" charset="0"/>
              </a:rPr>
              <a:t>jenkins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') for running agent processes. This user should have a home directory (e.g., /var/lib/</a:t>
            </a:r>
            <a:r>
              <a:rPr lang="en-US" sz="1600" dirty="0" err="1">
                <a:solidFill>
                  <a:srgbClr val="00002E"/>
                </a:solidFill>
                <a:latin typeface="PT Sans" pitchFamily="34" charset="0"/>
              </a:rPr>
              <a:t>jenkins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 or /home/</a:t>
            </a:r>
            <a:r>
              <a:rPr lang="en-US" sz="1600" dirty="0" err="1">
                <a:solidFill>
                  <a:srgbClr val="00002E"/>
                </a:solidFill>
                <a:latin typeface="PT Sans" pitchFamily="34" charset="0"/>
              </a:rPr>
              <a:t>jenkins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). Add it to a group like 'wheel' for </a:t>
            </a:r>
            <a:r>
              <a:rPr lang="en-US" sz="1600" dirty="0" err="1">
                <a:solidFill>
                  <a:srgbClr val="00002E"/>
                </a:solidFill>
                <a:latin typeface="PT Sans" pitchFamily="34" charset="0"/>
              </a:rPr>
              <a:t>sudo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 access if needed.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Generate SSH Key Pair: Switch to the </a:t>
            </a:r>
            <a:r>
              <a:rPr lang="en-US" sz="1600" dirty="0" err="1">
                <a:solidFill>
                  <a:srgbClr val="00002E"/>
                </a:solidFill>
                <a:latin typeface="PT Sans" pitchFamily="34" charset="0"/>
              </a:rPr>
              <a:t>jenkins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 user and generate keys.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Copy the Private Key: Display the private key for later use in Jenkins.</a:t>
            </a:r>
          </a:p>
          <a:p>
            <a:endParaRPr lang="en-US" sz="1850" dirty="0">
              <a:solidFill>
                <a:srgbClr val="00002E"/>
              </a:solidFill>
              <a:latin typeface="PT Sans" pitchFamily="34" charset="0"/>
            </a:endParaRPr>
          </a:p>
          <a:p>
            <a:r>
              <a:rPr lang="en-US" sz="1850" b="1" dirty="0">
                <a:solidFill>
                  <a:srgbClr val="00002E"/>
                </a:solidFill>
                <a:latin typeface="PT Sans" pitchFamily="34" charset="0"/>
              </a:rPr>
              <a:t>On the Jenkins Master (via UI):</a:t>
            </a:r>
          </a:p>
          <a:p>
            <a:endParaRPr lang="en-US" sz="1850" dirty="0">
              <a:solidFill>
                <a:srgbClr val="00002E"/>
              </a:solidFill>
              <a:latin typeface="PT Sans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Add SSH Credentials:</a:t>
            </a:r>
          </a:p>
          <a:p>
            <a:endParaRPr lang="en-US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Go to Dashboard &gt; Manage Jenkins &gt; Credentials &gt; System &gt; Global credentials (unrestricted) &gt; Add Credentials.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Kind: SSH Username with private key.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Scope: Global.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ID: Something like '</a:t>
            </a:r>
            <a:r>
              <a:rPr lang="en-US" sz="1600" dirty="0" err="1">
                <a:solidFill>
                  <a:srgbClr val="00002E"/>
                </a:solidFill>
                <a:latin typeface="PT Sans" pitchFamily="34" charset="0"/>
              </a:rPr>
              <a:t>jenkins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-agent-ssh'.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Description: Descriptive text.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Username: </a:t>
            </a:r>
            <a:r>
              <a:rPr lang="en-US" sz="1600" dirty="0" err="1">
                <a:solidFill>
                  <a:srgbClr val="00002E"/>
                </a:solidFill>
                <a:latin typeface="PT Sans" pitchFamily="34" charset="0"/>
              </a:rPr>
              <a:t>jenkins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Private Key: Select "Enter directly" and paste the private key copied from the agent.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Passphrase: Leave blank if none set.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Click OK.</a:t>
            </a: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871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503E4-353B-1328-49C4-A7E9A0301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0">
            <a:extLst>
              <a:ext uri="{FF2B5EF4-FFF2-40B4-BE49-F238E27FC236}">
                <a16:creationId xmlns:a16="http://schemas.microsoft.com/office/drawing/2014/main" id="{DE222FD4-E846-FEFA-5DA7-68502FCCF2BE}"/>
              </a:ext>
            </a:extLst>
          </p:cNvPr>
          <p:cNvSpPr/>
          <p:nvPr/>
        </p:nvSpPr>
        <p:spPr>
          <a:xfrm>
            <a:off x="440682" y="539867"/>
            <a:ext cx="8426592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00"/>
              </a:lnSpc>
            </a:pPr>
            <a:r>
              <a:rPr lang="en-US" sz="3500" dirty="0">
                <a:solidFill>
                  <a:srgbClr val="00002E"/>
                </a:solidFill>
                <a:latin typeface="Nunito Semi Bold" pitchFamily="34" charset="0"/>
              </a:rPr>
              <a:t>How to Add an Agent (Steps)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F846AE-EA08-BD90-4472-A7C89503D3FD}"/>
              </a:ext>
            </a:extLst>
          </p:cNvPr>
          <p:cNvSpPr txBox="1"/>
          <p:nvPr/>
        </p:nvSpPr>
        <p:spPr>
          <a:xfrm>
            <a:off x="440681" y="1371599"/>
            <a:ext cx="1319109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Go </a:t>
            </a:r>
            <a:r>
              <a:rPr lang="en-IN" sz="1600" b="1" dirty="0">
                <a:solidFill>
                  <a:srgbClr val="00002E"/>
                </a:solidFill>
                <a:latin typeface="PT Sans" pitchFamily="34" charset="0"/>
              </a:rPr>
              <a:t>to Manage Jenkins </a:t>
            </a: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-&gt; </a:t>
            </a:r>
            <a:r>
              <a:rPr lang="en-IN" sz="1600" b="1" dirty="0">
                <a:solidFill>
                  <a:srgbClr val="00002E"/>
                </a:solidFill>
                <a:latin typeface="PT Sans" pitchFamily="34" charset="0"/>
              </a:rPr>
              <a:t>Nodes and Clouds</a:t>
            </a: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 -&gt; </a:t>
            </a:r>
            <a:r>
              <a:rPr lang="en-IN" sz="1600" b="1" dirty="0">
                <a:solidFill>
                  <a:srgbClr val="00002E"/>
                </a:solidFill>
                <a:latin typeface="PT Sans" pitchFamily="34" charset="0"/>
              </a:rPr>
              <a:t>New Node</a:t>
            </a: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Enter </a:t>
            </a:r>
            <a:r>
              <a:rPr lang="en-IN" sz="1600" b="1" dirty="0">
                <a:solidFill>
                  <a:srgbClr val="00002E"/>
                </a:solidFill>
                <a:latin typeface="PT Sans" pitchFamily="34" charset="0"/>
              </a:rPr>
              <a:t>Node Name </a:t>
            </a: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&amp; choose “Permanent Agent.”</a:t>
            </a:r>
          </a:p>
          <a:p>
            <a:pPr marL="457200" indent="-4572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Configure:</a:t>
            </a:r>
          </a:p>
          <a:p>
            <a:pPr marL="457200" indent="-4572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Remote Root Directory (e.g., /home/</a:t>
            </a:r>
            <a:r>
              <a:rPr lang="en-IN" sz="1600" dirty="0" err="1">
                <a:solidFill>
                  <a:srgbClr val="00002E"/>
                </a:solidFill>
                <a:latin typeface="PT Sans" pitchFamily="34" charset="0"/>
              </a:rPr>
              <a:t>jenkins</a:t>
            </a: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Labels (to target specific jobs)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Number of executors</a:t>
            </a:r>
          </a:p>
          <a:p>
            <a:pPr marL="457200" indent="-4572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Select Launch Method:</a:t>
            </a:r>
          </a:p>
          <a:p>
            <a:pPr marL="457200" indent="-4572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SSH (Linux/EC2 builds)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JNLP (Windows nodes)</a:t>
            </a:r>
          </a:p>
          <a:p>
            <a:pPr marL="457200" indent="-4572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Save </a:t>
            </a:r>
          </a:p>
          <a:p>
            <a:pPr marL="457200" indent="-4572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Jenkins shows agent connection instructions.</a:t>
            </a:r>
          </a:p>
        </p:txBody>
      </p:sp>
    </p:spTree>
    <p:extLst>
      <p:ext uri="{BB962C8B-B14F-4D97-AF65-F5344CB8AC3E}">
        <p14:creationId xmlns:p14="http://schemas.microsoft.com/office/powerpoint/2010/main" val="16087824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E55DC-5F8F-3DF3-415C-A89DA83A8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EEAA284-BDD5-8238-809A-F523CD1CFBED}"/>
              </a:ext>
            </a:extLst>
          </p:cNvPr>
          <p:cNvSpPr/>
          <p:nvPr/>
        </p:nvSpPr>
        <p:spPr>
          <a:xfrm>
            <a:off x="536289" y="373261"/>
            <a:ext cx="7782778" cy="6003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>
              <a:lnSpc>
                <a:spcPts val="2550"/>
              </a:lnSpc>
            </a:pPr>
            <a:r>
              <a:rPr lang="en-IN" sz="3600" dirty="0"/>
              <a:t>Assigning Pipelines to Agents</a:t>
            </a:r>
            <a:endParaRPr lang="en-US" sz="3250" dirty="0">
              <a:solidFill>
                <a:srgbClr val="00002E"/>
              </a:solidFill>
              <a:latin typeface="Nunito Semi Bold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7082FC82-BDC7-2500-5994-475787244754}"/>
              </a:ext>
            </a:extLst>
          </p:cNvPr>
          <p:cNvSpPr/>
          <p:nvPr/>
        </p:nvSpPr>
        <p:spPr>
          <a:xfrm>
            <a:off x="482917" y="6241494"/>
            <a:ext cx="13664565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pipeline consists of three main stages: </a:t>
            </a:r>
            <a:r>
              <a:rPr lang="en-US" sz="10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Build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</a:t>
            </a:r>
            <a:r>
              <a:rPr lang="en-US" sz="10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Test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and </a:t>
            </a:r>
            <a:r>
              <a:rPr lang="en-US" sz="10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Deploy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0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3F2288BC-23CE-8E86-F776-3AF035E497F1}"/>
              </a:ext>
            </a:extLst>
          </p:cNvPr>
          <p:cNvSpPr/>
          <p:nvPr/>
        </p:nvSpPr>
        <p:spPr>
          <a:xfrm>
            <a:off x="482917" y="6510457"/>
            <a:ext cx="13664565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`agent { label '</a:t>
            </a:r>
            <a:r>
              <a:rPr lang="en-US" sz="1050" b="1" dirty="0" err="1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linux</a:t>
            </a:r>
            <a:r>
              <a:rPr lang="en-US" sz="1050" b="1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-agent' }`: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Specifies that the pipeline will run on the Jenkins agent with label ‘</a:t>
            </a:r>
            <a:r>
              <a:rPr lang="en-US" sz="1050" dirty="0" err="1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linux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-agent’</a:t>
            </a:r>
            <a:endParaRPr lang="en-US" sz="105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46251E4D-68E2-4C5A-2FC5-1F7D3514A605}"/>
              </a:ext>
            </a:extLst>
          </p:cNvPr>
          <p:cNvSpPr/>
          <p:nvPr/>
        </p:nvSpPr>
        <p:spPr>
          <a:xfrm>
            <a:off x="482917" y="6779419"/>
            <a:ext cx="13664565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Steps:</a:t>
            </a:r>
            <a:r>
              <a:rPr lang="en-US" sz="10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Each stage contains steps that define the actions to be executed.</a:t>
            </a:r>
            <a:endParaRPr lang="en-US" sz="10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2C6D98-942E-D303-1123-BA275DD96D22}"/>
              </a:ext>
            </a:extLst>
          </p:cNvPr>
          <p:cNvSpPr/>
          <p:nvPr/>
        </p:nvSpPr>
        <p:spPr>
          <a:xfrm>
            <a:off x="620910" y="1143000"/>
            <a:ext cx="13046963" cy="4846557"/>
          </a:xfrm>
          <a:prstGeom prst="rect">
            <a:avLst/>
          </a:prstGeom>
          <a:solidFill>
            <a:srgbClr val="E6E6F2"/>
          </a:solidFill>
          <a:ln/>
        </p:spPr>
        <p:txBody>
          <a:bodyPr/>
          <a:lstStyle/>
          <a:p>
            <a:r>
              <a:rPr lang="en-IN" sz="1400" dirty="0">
                <a:solidFill>
                  <a:schemeClr val="tx1"/>
                </a:solidFill>
              </a:rPr>
              <a:t>pipeline {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agent { label '</a:t>
            </a:r>
            <a:r>
              <a:rPr lang="en-IN" sz="1400" dirty="0" err="1">
                <a:solidFill>
                  <a:schemeClr val="tx1"/>
                </a:solidFill>
              </a:rPr>
              <a:t>linux</a:t>
            </a:r>
            <a:r>
              <a:rPr lang="en-IN" sz="1400" dirty="0">
                <a:solidFill>
                  <a:schemeClr val="tx1"/>
                </a:solidFill>
              </a:rPr>
              <a:t>-agent' }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stages {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stage('Build') {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    steps {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        echo 'Building the application on EC2 agent...'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    }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}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stage('Test') {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    steps {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        echo 'Running tests on EC2 agent...'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    }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}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stage('Deploy') {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    steps {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        echo 'Deploying from EC2 agent to server...'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    }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    }</a:t>
            </a:r>
          </a:p>
          <a:p>
            <a:r>
              <a:rPr lang="en-IN" sz="1400" dirty="0">
                <a:solidFill>
                  <a:schemeClr val="tx1"/>
                </a:solidFill>
              </a:rPr>
              <a:t>    }</a:t>
            </a:r>
          </a:p>
          <a:p>
            <a:r>
              <a:rPr lang="en-IN" sz="1400" dirty="0">
                <a:solidFill>
                  <a:schemeClr val="tx1"/>
                </a:solidFill>
              </a:rPr>
              <a:t>}</a:t>
            </a:r>
          </a:p>
          <a:p>
            <a:endParaRPr lang="en-IN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609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07E47E-7203-E975-7C33-DB480547C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0">
            <a:extLst>
              <a:ext uri="{FF2B5EF4-FFF2-40B4-BE49-F238E27FC236}">
                <a16:creationId xmlns:a16="http://schemas.microsoft.com/office/drawing/2014/main" id="{B5BD7A22-6D4E-3D21-A97F-402C2EB5EFB4}"/>
              </a:ext>
            </a:extLst>
          </p:cNvPr>
          <p:cNvSpPr/>
          <p:nvPr/>
        </p:nvSpPr>
        <p:spPr>
          <a:xfrm>
            <a:off x="440681" y="539867"/>
            <a:ext cx="10111013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00"/>
              </a:lnSpc>
            </a:pPr>
            <a:r>
              <a:rPr lang="en-US" sz="3600" dirty="0"/>
              <a:t>Pipeline 1: Freestyle Job (Basic Automation)</a:t>
            </a:r>
            <a:endParaRPr lang="en-US" sz="3500" dirty="0">
              <a:solidFill>
                <a:srgbClr val="00002E"/>
              </a:solidFill>
              <a:latin typeface="Nunito Semi Bold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CF32EC-2580-34D7-585B-4FA383394611}"/>
              </a:ext>
            </a:extLst>
          </p:cNvPr>
          <p:cNvSpPr txBox="1"/>
          <p:nvPr/>
        </p:nvSpPr>
        <p:spPr>
          <a:xfrm>
            <a:off x="440681" y="1371599"/>
            <a:ext cx="1319109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solidFill>
                  <a:srgbClr val="00002E"/>
                </a:solidFill>
                <a:latin typeface="PT Sans" pitchFamily="34" charset="0"/>
              </a:rPr>
              <a:t>Objective</a:t>
            </a: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: Show Jenkins automation with a simple task (no code build).</a:t>
            </a:r>
          </a:p>
          <a:p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r>
              <a:rPr lang="en-IN" sz="1600" b="1" dirty="0">
                <a:solidFill>
                  <a:srgbClr val="00002E"/>
                </a:solidFill>
                <a:latin typeface="PT Sans" pitchFamily="34" charset="0"/>
              </a:rPr>
              <a:t>Use Case: </a:t>
            </a: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Automate a daily system check script</a:t>
            </a:r>
          </a:p>
          <a:p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r>
              <a:rPr lang="en-IN" sz="1600" b="1" dirty="0">
                <a:solidFill>
                  <a:srgbClr val="00002E"/>
                </a:solidFill>
                <a:latin typeface="PT Sans" pitchFamily="34" charset="0"/>
              </a:rPr>
              <a:t>Steps:</a:t>
            </a:r>
          </a:p>
          <a:p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Create a Freestyle Job named System-Check.</a:t>
            </a:r>
          </a:p>
          <a:p>
            <a:pPr marL="342900" indent="-3429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Configure a Build Step -&gt; Execute Shell</a:t>
            </a:r>
          </a:p>
          <a:p>
            <a:pPr marL="342900" indent="-3429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Script example:</a:t>
            </a:r>
          </a:p>
          <a:p>
            <a:pPr marL="342900" indent="-3429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echo "Running system health check...“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Uptime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free –m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1600" dirty="0" err="1">
                <a:solidFill>
                  <a:srgbClr val="00002E"/>
                </a:solidFill>
                <a:latin typeface="PT Sans" pitchFamily="34" charset="0"/>
              </a:rPr>
              <a:t>df</a:t>
            </a: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 –h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echo "Health check completed.“</a:t>
            </a:r>
          </a:p>
          <a:p>
            <a:pPr marL="342900" indent="-3429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Run the job</a:t>
            </a:r>
          </a:p>
          <a:p>
            <a:pPr marL="342900" indent="-342900">
              <a:buFont typeface="+mj-lt"/>
              <a:buAutoNum type="arabicPeriod"/>
            </a:pPr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Check Console Output</a:t>
            </a:r>
          </a:p>
        </p:txBody>
      </p:sp>
    </p:spTree>
    <p:extLst>
      <p:ext uri="{BB962C8B-B14F-4D97-AF65-F5344CB8AC3E}">
        <p14:creationId xmlns:p14="http://schemas.microsoft.com/office/powerpoint/2010/main" val="3632894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84261F-C66B-00CE-E2FB-85796AB8BB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0">
            <a:extLst>
              <a:ext uri="{FF2B5EF4-FFF2-40B4-BE49-F238E27FC236}">
                <a16:creationId xmlns:a16="http://schemas.microsoft.com/office/drawing/2014/main" id="{F619155F-A0C5-2617-486F-577D8BF0752A}"/>
              </a:ext>
            </a:extLst>
          </p:cNvPr>
          <p:cNvSpPr/>
          <p:nvPr/>
        </p:nvSpPr>
        <p:spPr>
          <a:xfrm>
            <a:off x="440681" y="539867"/>
            <a:ext cx="11951845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00"/>
              </a:lnSpc>
            </a:pPr>
            <a:r>
              <a:rPr lang="en-IN" sz="3600" dirty="0"/>
              <a:t>Pipeline 2: Declarative Pipeline (Basic CI/CD for Python App)</a:t>
            </a:r>
            <a:endParaRPr lang="en-US" sz="3500" dirty="0">
              <a:solidFill>
                <a:srgbClr val="00002E"/>
              </a:solidFill>
              <a:latin typeface="Nunito Semi Bold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BCB586-1EF6-78C4-B2BC-0D8EF4030A4C}"/>
              </a:ext>
            </a:extLst>
          </p:cNvPr>
          <p:cNvSpPr txBox="1"/>
          <p:nvPr/>
        </p:nvSpPr>
        <p:spPr>
          <a:xfrm>
            <a:off x="440681" y="1371599"/>
            <a:ext cx="778891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solidFill>
                  <a:srgbClr val="00002E"/>
                </a:solidFill>
                <a:latin typeface="PT Sans" pitchFamily="34" charset="0"/>
              </a:rPr>
              <a:t>Objective</a:t>
            </a: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: </a:t>
            </a:r>
            <a:r>
              <a:rPr lang="en-US" sz="1600" dirty="0"/>
              <a:t>Demonstrate a </a:t>
            </a:r>
            <a:r>
              <a:rPr lang="en-US" sz="1600" b="1" dirty="0"/>
              <a:t>basic CI/CD pipeline</a:t>
            </a:r>
            <a:r>
              <a:rPr lang="en-US" sz="1600" dirty="0"/>
              <a:t> for a small Python project.</a:t>
            </a:r>
          </a:p>
          <a:p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r>
              <a:rPr lang="en-IN" sz="1600" b="1" dirty="0">
                <a:solidFill>
                  <a:srgbClr val="00002E"/>
                </a:solidFill>
                <a:latin typeface="PT Sans" pitchFamily="34" charset="0"/>
              </a:rPr>
              <a:t>Use Case: </a:t>
            </a:r>
            <a:r>
              <a:rPr lang="en-US" sz="1600" dirty="0"/>
              <a:t>Build -&gt; Test -&gt; Deploy (copy to staging folder).</a:t>
            </a:r>
          </a:p>
          <a:p>
            <a:endParaRPr lang="en-US" sz="1600" dirty="0">
              <a:solidFill>
                <a:srgbClr val="00002E"/>
              </a:solidFill>
              <a:latin typeface="PT Sans" pitchFamily="34" charset="0"/>
            </a:endParaRPr>
          </a:p>
          <a:p>
            <a:r>
              <a:rPr lang="en-US" sz="1600" b="1" dirty="0">
                <a:solidFill>
                  <a:srgbClr val="00002E"/>
                </a:solidFill>
                <a:latin typeface="PT Sans" pitchFamily="34" charset="0"/>
              </a:rPr>
              <a:t>Setup:</a:t>
            </a:r>
          </a:p>
          <a:p>
            <a:endParaRPr lang="en-US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Use a simple Python project from GitHub (e.g., a “Hello Flask API” or “Math functions with tests”).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Include a requirements.txt and </a:t>
            </a:r>
            <a:r>
              <a:rPr lang="en-US" sz="1600" dirty="0" err="1">
                <a:solidFill>
                  <a:srgbClr val="00002E"/>
                </a:solidFill>
                <a:latin typeface="PT Sans" pitchFamily="34" charset="0"/>
              </a:rPr>
              <a:t>pytest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</a:rPr>
              <a:t> tests.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2E"/>
              </a:solidFill>
              <a:latin typeface="PT Sans" pitchFamily="34" charset="0"/>
            </a:endParaRPr>
          </a:p>
          <a:p>
            <a:r>
              <a:rPr lang="en-US" sz="1600" b="1" dirty="0">
                <a:solidFill>
                  <a:srgbClr val="00002E"/>
                </a:solidFill>
                <a:latin typeface="PT Sans" pitchFamily="34" charset="0"/>
              </a:rPr>
              <a:t>Steps:</a:t>
            </a:r>
            <a:endParaRPr lang="en-IN" sz="1600" b="1" dirty="0">
              <a:solidFill>
                <a:srgbClr val="00002E"/>
              </a:solidFill>
              <a:latin typeface="PT Sans" pitchFamily="34" charset="0"/>
            </a:endParaRPr>
          </a:p>
          <a:p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Create a Pipeline using the </a:t>
            </a:r>
            <a:r>
              <a:rPr lang="en-IN" sz="1600" dirty="0" err="1">
                <a:solidFill>
                  <a:srgbClr val="00002E"/>
                </a:solidFill>
                <a:latin typeface="PT Sans" pitchFamily="34" charset="0"/>
              </a:rPr>
              <a:t>Jenkinsfile</a:t>
            </a: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 provided here</a:t>
            </a:r>
          </a:p>
          <a:p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  <a:p>
            <a:r>
              <a:rPr lang="en-IN" sz="1600" b="1" dirty="0">
                <a:solidFill>
                  <a:srgbClr val="00002E"/>
                </a:solidFill>
                <a:latin typeface="PT Sans" pitchFamily="34" charset="0"/>
              </a:rPr>
              <a:t>Demo Flow:</a:t>
            </a:r>
          </a:p>
          <a:p>
            <a:endParaRPr lang="en-IN" sz="1600" b="1" dirty="0">
              <a:solidFill>
                <a:srgbClr val="00002E"/>
              </a:solidFill>
              <a:latin typeface="PT Sans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Push a code change (e.g., update Python function).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Jenkins auto-triggers build.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Pipeline runs -&gt; checkout -&gt; install -&gt; test -&gt; package -&gt; deploy.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Verify in console logs and check /</a:t>
            </a:r>
            <a:r>
              <a:rPr lang="en-IN" sz="1600" dirty="0" err="1">
                <a:solidFill>
                  <a:srgbClr val="00002E"/>
                </a:solidFill>
                <a:latin typeface="PT Sans" pitchFamily="34" charset="0"/>
              </a:rPr>
              <a:t>tmp</a:t>
            </a:r>
            <a:r>
              <a:rPr lang="en-IN" sz="1600" dirty="0">
                <a:solidFill>
                  <a:srgbClr val="00002E"/>
                </a:solidFill>
                <a:latin typeface="PT Sans" pitchFamily="34" charset="0"/>
              </a:rPr>
              <a:t>/deploy.</a:t>
            </a:r>
          </a:p>
          <a:p>
            <a:endParaRPr lang="en-IN" sz="1600" dirty="0">
              <a:solidFill>
                <a:srgbClr val="00002E"/>
              </a:solidFill>
              <a:latin typeface="PT Sans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6D3D21-DFDC-E10E-2709-C503DDD107BD}"/>
              </a:ext>
            </a:extLst>
          </p:cNvPr>
          <p:cNvSpPr txBox="1"/>
          <p:nvPr/>
        </p:nvSpPr>
        <p:spPr>
          <a:xfrm>
            <a:off x="8992077" y="1115183"/>
            <a:ext cx="519764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pipeline {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agent any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stages {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stage('Checkout') {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    steps {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        git branch: 'main', url: 'https://github.com/aryanm12/</a:t>
            </a:r>
            <a:r>
              <a:rPr lang="en-IN" sz="1200" b="1" dirty="0" err="1">
                <a:solidFill>
                  <a:srgbClr val="00002E"/>
                </a:solidFill>
                <a:latin typeface="PT Sans" pitchFamily="34" charset="0"/>
              </a:rPr>
              <a:t>TravelMemory.git</a:t>
            </a:r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'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    }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}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stage('Install') {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    steps {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        </a:t>
            </a:r>
            <a:r>
              <a:rPr lang="en-IN" sz="1200" b="1" dirty="0" err="1">
                <a:solidFill>
                  <a:srgbClr val="00002E"/>
                </a:solidFill>
                <a:latin typeface="PT Sans" pitchFamily="34" charset="0"/>
              </a:rPr>
              <a:t>sh</a:t>
            </a:r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'cd backend; </a:t>
            </a:r>
            <a:r>
              <a:rPr lang="en-IN" sz="1200" b="1" dirty="0" err="1">
                <a:solidFill>
                  <a:srgbClr val="00002E"/>
                </a:solidFill>
                <a:latin typeface="PT Sans" pitchFamily="34" charset="0"/>
              </a:rPr>
              <a:t>npm</a:t>
            </a:r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install'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    }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}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stage('Build') {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    steps {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        </a:t>
            </a:r>
            <a:r>
              <a:rPr lang="en-IN" sz="1200" b="1" dirty="0" err="1">
                <a:solidFill>
                  <a:srgbClr val="00002E"/>
                </a:solidFill>
                <a:latin typeface="PT Sans" pitchFamily="34" charset="0"/>
              </a:rPr>
              <a:t>sh</a:t>
            </a:r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'cd backend; </a:t>
            </a:r>
            <a:r>
              <a:rPr lang="en-IN" sz="1200" b="1" dirty="0" err="1">
                <a:solidFill>
                  <a:srgbClr val="00002E"/>
                </a:solidFill>
                <a:latin typeface="PT Sans" pitchFamily="34" charset="0"/>
              </a:rPr>
              <a:t>npm</a:t>
            </a:r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run build'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    }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    }</a:t>
            </a: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    }</a:t>
            </a:r>
          </a:p>
          <a:p>
            <a:endParaRPr lang="en-IN" sz="1200" b="1" dirty="0">
              <a:solidFill>
                <a:srgbClr val="00002E"/>
              </a:solidFill>
              <a:latin typeface="PT Sans" pitchFamily="34" charset="0"/>
            </a:endParaRPr>
          </a:p>
          <a:p>
            <a:r>
              <a:rPr lang="en-IN" sz="1200" b="1" dirty="0">
                <a:solidFill>
                  <a:srgbClr val="00002E"/>
                </a:solidFill>
                <a:latin typeface="PT Sans" pitchFamily="34" charset="0"/>
              </a:rPr>
              <a:t>}</a:t>
            </a:r>
          </a:p>
          <a:p>
            <a:endParaRPr lang="en-IN" sz="1200" b="1" dirty="0">
              <a:solidFill>
                <a:srgbClr val="00002E"/>
              </a:solidFill>
              <a:latin typeface="PT Sans" pitchFamily="34" charset="0"/>
            </a:endParaRPr>
          </a:p>
          <a:p>
            <a:endParaRPr lang="en-IN" sz="1200" b="1" dirty="0" err="1">
              <a:solidFill>
                <a:srgbClr val="00002E"/>
              </a:solidFill>
              <a:latin typeface="PT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376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6294" y="650200"/>
            <a:ext cx="4444246" cy="555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is Jenkins?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826294" y="2032040"/>
            <a:ext cx="6370796" cy="2478524"/>
          </a:xfrm>
          <a:prstGeom prst="roundRect">
            <a:avLst>
              <a:gd name="adj" fmla="val 5903"/>
            </a:avLst>
          </a:prstGeom>
          <a:solidFill>
            <a:srgbClr val="F3F3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26294" y="2001560"/>
            <a:ext cx="6370796" cy="121920"/>
          </a:xfrm>
          <a:prstGeom prst="roundRect">
            <a:avLst>
              <a:gd name="adj" fmla="val 290480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3657540" y="1677948"/>
            <a:ext cx="708303" cy="708303"/>
          </a:xfrm>
          <a:prstGeom prst="roundRect">
            <a:avLst>
              <a:gd name="adj" fmla="val 129097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3870067" y="1854994"/>
            <a:ext cx="283250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92875" y="2622233"/>
            <a:ext cx="3150037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Open-source automation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1092875" y="3110984"/>
            <a:ext cx="5837634" cy="755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Jenkins is an open-source automation server, freely available and widely used in the industry.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33191" y="2032040"/>
            <a:ext cx="6370915" cy="2478524"/>
          </a:xfrm>
          <a:prstGeom prst="roundRect">
            <a:avLst>
              <a:gd name="adj" fmla="val 5903"/>
            </a:avLst>
          </a:prstGeom>
          <a:solidFill>
            <a:srgbClr val="F3F3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7433191" y="2001560"/>
            <a:ext cx="6370915" cy="121920"/>
          </a:xfrm>
          <a:prstGeom prst="roundRect">
            <a:avLst>
              <a:gd name="adj" fmla="val 290480"/>
            </a:avLst>
          </a:prstGeom>
          <a:solidFill>
            <a:srgbClr val="018CE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10264438" y="1677948"/>
            <a:ext cx="708303" cy="708303"/>
          </a:xfrm>
          <a:prstGeom prst="roundRect">
            <a:avLst>
              <a:gd name="adj" fmla="val 129097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10476964" y="1854994"/>
            <a:ext cx="283250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699772" y="2622233"/>
            <a:ext cx="3314462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Streamlined Development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7699772" y="3110984"/>
            <a:ext cx="5837753" cy="11329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helps automate the repetitive tasks involved in software development, including building, testing, and deploying code.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826294" y="5100757"/>
            <a:ext cx="6370796" cy="2478524"/>
          </a:xfrm>
          <a:prstGeom prst="roundRect">
            <a:avLst>
              <a:gd name="adj" fmla="val 5903"/>
            </a:avLst>
          </a:prstGeom>
          <a:solidFill>
            <a:srgbClr val="F3F3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826294" y="5070277"/>
            <a:ext cx="6370796" cy="121920"/>
          </a:xfrm>
          <a:prstGeom prst="roundRect">
            <a:avLst>
              <a:gd name="adj" fmla="val 290480"/>
            </a:avLst>
          </a:prstGeom>
          <a:solidFill>
            <a:srgbClr val="DA33B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3657540" y="4746665"/>
            <a:ext cx="708303" cy="708303"/>
          </a:xfrm>
          <a:prstGeom prst="roundRect">
            <a:avLst>
              <a:gd name="adj" fmla="val 129097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3870067" y="4923711"/>
            <a:ext cx="283250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1092875" y="5690949"/>
            <a:ext cx="2777609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DevOps &amp; CI/CD</a:t>
            </a:r>
            <a:endParaRPr lang="en-US" sz="2150" dirty="0"/>
          </a:p>
        </p:txBody>
      </p:sp>
      <p:sp>
        <p:nvSpPr>
          <p:cNvPr id="20" name="Text 18"/>
          <p:cNvSpPr/>
          <p:nvPr/>
        </p:nvSpPr>
        <p:spPr>
          <a:xfrm>
            <a:off x="1092875" y="6179701"/>
            <a:ext cx="5837634" cy="11329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Jenkins is a cornerstone tool for implementing DevOps practices and establishing robust Continuous Integration/Continuous Delivery (CI/CD) pipelines.</a:t>
            </a:r>
            <a:endParaRPr lang="en-US" sz="1850" dirty="0"/>
          </a:p>
        </p:txBody>
      </p:sp>
      <p:sp>
        <p:nvSpPr>
          <p:cNvPr id="21" name="Shape 19"/>
          <p:cNvSpPr/>
          <p:nvPr/>
        </p:nvSpPr>
        <p:spPr>
          <a:xfrm>
            <a:off x="7433191" y="5100757"/>
            <a:ext cx="6370915" cy="2478524"/>
          </a:xfrm>
          <a:prstGeom prst="roundRect">
            <a:avLst>
              <a:gd name="adj" fmla="val 5903"/>
            </a:avLst>
          </a:prstGeom>
          <a:solidFill>
            <a:srgbClr val="F3F3FF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20"/>
          <p:cNvSpPr/>
          <p:nvPr/>
        </p:nvSpPr>
        <p:spPr>
          <a:xfrm>
            <a:off x="7433191" y="5070277"/>
            <a:ext cx="6370915" cy="121920"/>
          </a:xfrm>
          <a:prstGeom prst="roundRect">
            <a:avLst>
              <a:gd name="adj" fmla="val 290480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Shape 21"/>
          <p:cNvSpPr/>
          <p:nvPr/>
        </p:nvSpPr>
        <p:spPr>
          <a:xfrm>
            <a:off x="10264438" y="4746665"/>
            <a:ext cx="708303" cy="708303"/>
          </a:xfrm>
          <a:prstGeom prst="roundRect">
            <a:avLst>
              <a:gd name="adj" fmla="val 129097"/>
            </a:avLst>
          </a:prstGeom>
          <a:solidFill>
            <a:srgbClr val="2D4D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Text 22"/>
          <p:cNvSpPr/>
          <p:nvPr/>
        </p:nvSpPr>
        <p:spPr>
          <a:xfrm>
            <a:off x="10476964" y="4923711"/>
            <a:ext cx="283250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200" dirty="0"/>
          </a:p>
        </p:txBody>
      </p:sp>
      <p:sp>
        <p:nvSpPr>
          <p:cNvPr id="25" name="Text 23"/>
          <p:cNvSpPr/>
          <p:nvPr/>
        </p:nvSpPr>
        <p:spPr>
          <a:xfrm>
            <a:off x="7699772" y="5690949"/>
            <a:ext cx="2777609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Automated Builds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7699772" y="6179701"/>
            <a:ext cx="5837753" cy="11329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For example, Jenkins can be configured to automatically build your application every time a developer pushes new code to a GitHub repository.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6051" y="798552"/>
            <a:ext cx="4736544" cy="528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Why Jenkins in DevOps?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86051" y="1781651"/>
            <a:ext cx="6255187" cy="718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Continuous Integration (CI):</a:t>
            </a: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Jenkins constantly integrates code changes from multiple developers.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6051" y="2579132"/>
            <a:ext cx="6255187" cy="718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Continuous Delivery (CD):</a:t>
            </a: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Automates the delivery of code to production-ready environments.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6051" y="3376613"/>
            <a:ext cx="6255187" cy="718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Reduced Manual Effort:</a:t>
            </a: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Significantly cuts down on human intervention, leading to faster and more reliable releases.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6051" y="4174093"/>
            <a:ext cx="6255187" cy="1078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Extensive Plugin Ecosystem:</a:t>
            </a: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Supports over 1,800 plugins, extending its functionality to integrate with almost any tool in your DevOps stack.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86051" y="5505093"/>
            <a:ext cx="6255187" cy="1673304"/>
          </a:xfrm>
          <a:prstGeom prst="roundRect">
            <a:avLst>
              <a:gd name="adj" fmla="val 20135"/>
            </a:avLst>
          </a:prstGeom>
          <a:solidFill>
            <a:srgbClr val="B6D6F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03" y="5848231"/>
            <a:ext cx="280749" cy="224552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1515904" y="5785723"/>
            <a:ext cx="5300782" cy="1078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Example:</a:t>
            </a:r>
            <a:r>
              <a:rPr lang="en-US" sz="175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 developer commits code, Jenkins detects the change, automatically runs tests, and if successful, deploys the application.</a:t>
            </a:r>
            <a:endParaRPr lang="en-US" sz="17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6783" y="1832253"/>
            <a:ext cx="6255187" cy="49568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99423"/>
            <a:ext cx="5989439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Jenkins vs. Other CI/CD Tools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2141458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Choosing the right CI/CD tool depends on specific project needs and existing infrastructure. Here's how Jenkins compares to some popular alternatives: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3176707"/>
            <a:ext cx="12954952" cy="2918222"/>
          </a:xfrm>
          <a:prstGeom prst="roundRect">
            <a:avLst>
              <a:gd name="adj" fmla="val 1230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845344" y="3184327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084659" y="3335536"/>
            <a:ext cx="27524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Jenkins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4323398" y="3335536"/>
            <a:ext cx="27486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GitHub Actions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558326" y="3335536"/>
            <a:ext cx="27486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GitLab CI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0793254" y="3335536"/>
            <a:ext cx="27524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CircleCI / TravisCI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3869769"/>
            <a:ext cx="12939713" cy="22175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84659" y="4020979"/>
            <a:ext cx="27524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Open-source, highly flexible, vast plugin ecosystem. Requires self-hosting and setup.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4323398" y="4020979"/>
            <a:ext cx="274867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Native to GitHub, YAML-based configuration, strong integration with GitHub repositories and services.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558326" y="4020979"/>
            <a:ext cx="274867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Fully integrated with GitLab, extensive features for managing the entire software development lifecycle.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10793254" y="4020979"/>
            <a:ext cx="27524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Cloud-based, easy to set up, managed services reducing operational overhead.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837724" y="636412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Key point: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Jenkins offers unparalleled customisation but demands more initial setup and maintenance effort compared to other tools.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615" y="573286"/>
            <a:ext cx="3924181" cy="490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Jenkins Architecture</a:t>
            </a:r>
            <a:endParaRPr lang="en-US" sz="3050" dirty="0"/>
          </a:p>
        </p:txBody>
      </p:sp>
      <p:sp>
        <p:nvSpPr>
          <p:cNvPr id="3" name="Shape 1"/>
          <p:cNvSpPr/>
          <p:nvPr/>
        </p:nvSpPr>
        <p:spPr>
          <a:xfrm>
            <a:off x="729615" y="1532692"/>
            <a:ext cx="6331268" cy="1644372"/>
          </a:xfrm>
          <a:prstGeom prst="roundRect">
            <a:avLst>
              <a:gd name="adj" fmla="val 1901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960834" y="1763911"/>
            <a:ext cx="2452568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A33B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Controller (Master)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960834" y="2278856"/>
            <a:ext cx="5868829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brain of Jenkins. It schedules build jobs, manages plugins, and provides the user interface (UI) for configuration and monitoring.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29615" y="3385423"/>
            <a:ext cx="6331268" cy="2978348"/>
          </a:xfrm>
          <a:prstGeom prst="roundRect">
            <a:avLst>
              <a:gd name="adj" fmla="val 10499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960834" y="3616643"/>
            <a:ext cx="2452568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A33B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Agents (Workers)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60834" y="4131588"/>
            <a:ext cx="5868829" cy="2000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Execute the actual build tasks assigned by the Controller. They can be:</a:t>
            </a: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Static: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Always available and dedicated.</a:t>
            </a: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Dynamic:</a:t>
            </a: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Provisioned on-demand, often using Docker or Kubernetes for scalability.</a:t>
            </a:r>
            <a:endParaRPr lang="en-US" sz="16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7138" y="1532692"/>
            <a:ext cx="5299234" cy="3201233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577138" y="4968359"/>
            <a:ext cx="633126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577138" y="5536287"/>
            <a:ext cx="6331268" cy="1886069"/>
          </a:xfrm>
          <a:prstGeom prst="roundRect">
            <a:avLst>
              <a:gd name="adj" fmla="val 16580"/>
            </a:avLst>
          </a:prstGeom>
          <a:solidFill>
            <a:srgbClr val="B7C2FB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5497" y="5850493"/>
            <a:ext cx="260509" cy="208359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8254365" y="5796677"/>
            <a:ext cx="5445681" cy="1333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Example:</a:t>
            </a:r>
            <a:r>
              <a:rPr lang="en-US" sz="160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The Jenkins Controller might run on a central server, while agents run on multiple virtual machines or containers, distributed across different environments to handle diverse build requirements concurrently.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21105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Installation &amp; Setup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837724" y="2263140"/>
            <a:ext cx="6357818" cy="4745355"/>
          </a:xfrm>
          <a:prstGeom prst="roundRect">
            <a:avLst>
              <a:gd name="adj" fmla="val 7567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68204" y="2293620"/>
            <a:ext cx="6296858" cy="718066"/>
          </a:xfrm>
          <a:prstGeom prst="roundRect">
            <a:avLst>
              <a:gd name="adj" fmla="val 44912"/>
            </a:avLst>
          </a:prstGeom>
          <a:solidFill>
            <a:srgbClr val="F3F3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3837146" y="2416850"/>
            <a:ext cx="358973" cy="448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1107519" y="32510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Install Jenkins Master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07519" y="3746540"/>
            <a:ext cx="5818227" cy="773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Linux: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Use </a:t>
            </a:r>
            <a:r>
              <a:rPr lang="en-US" sz="18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apt-get install jenkins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 Debian/Ubuntu systems.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107519" y="4603909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Windows: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Download and run the MSI installer.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7519" y="5070634"/>
            <a:ext cx="5818227" cy="781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Docker: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The quickest way is </a:t>
            </a:r>
            <a:r>
              <a:rPr lang="en-US" sz="18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run -p 8080:8080 jenkins/jenkins:lts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7434858" y="2263140"/>
            <a:ext cx="6357818" cy="4745355"/>
          </a:xfrm>
          <a:prstGeom prst="roundRect">
            <a:avLst>
              <a:gd name="adj" fmla="val 7567"/>
            </a:avLst>
          </a:prstGeom>
          <a:solidFill>
            <a:srgbClr val="F3F3FF">
              <a:alpha val="75000"/>
            </a:srgbClr>
          </a:solidFill>
          <a:ln w="3048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7465338" y="2293620"/>
            <a:ext cx="6296858" cy="718066"/>
          </a:xfrm>
          <a:prstGeom prst="roundRect">
            <a:avLst>
              <a:gd name="adj" fmla="val 44912"/>
            </a:avLst>
          </a:prstGeom>
          <a:solidFill>
            <a:srgbClr val="F3F3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10434280" y="2416850"/>
            <a:ext cx="358973" cy="448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1"/>
          <p:cNvSpPr/>
          <p:nvPr/>
        </p:nvSpPr>
        <p:spPr>
          <a:xfrm>
            <a:off x="7704653" y="32510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Plugin Management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704653" y="3746540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Plugins extend Jenkins's functionality. Essential ones include: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704653" y="4656177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A33B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Git Plugin: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 integrating with Git repositories.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704653" y="5122902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A33B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Pipeline Plugin: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Enables defining build pipelines as code.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7704653" y="5972651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A33B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Blue Ocean Plugin: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Provides a modern, user-friendly UI for pipelines.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0818" y="652820"/>
            <a:ext cx="4468654" cy="558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Jobs &amp; Build Types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0818" y="1691997"/>
            <a:ext cx="6194822" cy="759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b="1" dirty="0">
                <a:solidFill>
                  <a:srgbClr val="DA33B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Freestyle Jobs: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Simple, flexible jobs configured through the UI for basic build, test, or deployment tasks.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0818" y="2534603"/>
            <a:ext cx="6194822" cy="1139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b="1" dirty="0">
                <a:solidFill>
                  <a:srgbClr val="DA33B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Pipeline Jobs: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Define entire build workflows as code (Jenkinsfile) using Groovy, allowing for complex, multi-stage processes.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0818" y="3757017"/>
            <a:ext cx="6194822" cy="1139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b="1" dirty="0">
                <a:solidFill>
                  <a:srgbClr val="DA33B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Multibranch Pipeline: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Automatically discovers and creates build pipelines for branches and pull requests in your Git repository.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830818" y="5163503"/>
            <a:ext cx="6194822" cy="2148007"/>
          </a:xfrm>
          <a:prstGeom prst="roundRect">
            <a:avLst>
              <a:gd name="adj" fmla="val 16578"/>
            </a:avLst>
          </a:prstGeom>
          <a:solidFill>
            <a:srgbClr val="B7C2FB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110" y="5526762"/>
            <a:ext cx="296704" cy="23729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602105" y="5460087"/>
            <a:ext cx="5186243" cy="1519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Example:</a:t>
            </a:r>
            <a:r>
              <a:rPr lang="en-US" sz="1850" dirty="0">
                <a:solidFill>
                  <a:srgbClr val="000000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 developer pushes code to a GitHub repository. A webhook triggers a Multibranch Pipeline job in Jenkins, which automatically builds and tests the new branch.</a:t>
            </a:r>
            <a:endParaRPr lang="en-US" sz="18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2380" y="1745456"/>
            <a:ext cx="6194822" cy="396466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620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311" y="3375184"/>
            <a:ext cx="6717387" cy="519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Build Triggers &amp; Post-Build Actions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773311" y="4364355"/>
            <a:ext cx="352270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D4DF2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Triggers:</a:t>
            </a: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What starts a build?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73311" y="4910018"/>
            <a:ext cx="6272332" cy="10604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SCM Polling:</a:t>
            </a: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Jenkins periodically checks your Source Code Management (SCM) for changes (e.g., </a:t>
            </a:r>
            <a:r>
              <a:rPr lang="en-US" sz="170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* * * * *</a:t>
            </a: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 every minute).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73311" y="6047780"/>
            <a:ext cx="6272332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GitHub Webhook:</a:t>
            </a: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An instant notification from GitHub to Jenkins when a change is pushed, triggering a build.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73311" y="6832044"/>
            <a:ext cx="6272332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Cron Schedules:</a:t>
            </a: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Builds scheduled at specific times (e.g., daily builds at midnight).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92378" y="4364355"/>
            <a:ext cx="5723096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D4DF2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Post-Build Actions:</a:t>
            </a: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What happens after a build?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92378" y="4910018"/>
            <a:ext cx="6272332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Notifications:</a:t>
            </a: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Send email or Slack notifications about build status (success/failure).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592378" y="5694283"/>
            <a:ext cx="6272332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Artifact Archiving:</a:t>
            </a: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Store build outputs (e.g., JAR files, deployment packages) for later use or deployment.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592378" y="6478548"/>
            <a:ext cx="6272332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Execute Shell Commands:</a:t>
            </a: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Run custom scripts post-build, such as deploying to a staging server.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24878"/>
            <a:ext cx="4812149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First Hands-On (Demo)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175736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Let's create a basic </a:t>
            </a:r>
            <a:r>
              <a:rPr lang="en-US" sz="1850" b="1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Freestyle Job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 see Jenkins in action: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2409587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01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837724" y="2785943"/>
            <a:ext cx="6357818" cy="30480"/>
          </a:xfrm>
          <a:prstGeom prst="rect">
            <a:avLst/>
          </a:prstGeom>
          <a:solidFill>
            <a:srgbClr val="2D4D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837724" y="29665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1. Create New Item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37724" y="3462099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From the Jenkins dashboard, click "New Item" and select "Freestyle project."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434858" y="2409587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02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34858" y="2785943"/>
            <a:ext cx="6357818" cy="30480"/>
          </a:xfrm>
          <a:prstGeom prst="rect">
            <a:avLst/>
          </a:prstGeom>
          <a:solidFill>
            <a:srgbClr val="018CE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7434858" y="29665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2. Link GitHub Repo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34858" y="3462099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the job configuration, under "Source Code Management," select Git and enter your GitHub repository URL.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37724" y="4646890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03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37724" y="5023247"/>
            <a:ext cx="6357818" cy="30480"/>
          </a:xfrm>
          <a:prstGeom prst="rect">
            <a:avLst/>
          </a:prstGeom>
          <a:solidFill>
            <a:srgbClr val="DA33B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837724" y="520386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3. Add Build Step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837724" y="5699403"/>
            <a:ext cx="6357818" cy="773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 the "Build" section, add a build step "Execute shell" and type </a:t>
            </a:r>
            <a:r>
              <a:rPr lang="en-US" sz="18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echo "Hello Jenkins!"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434858" y="4646890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04</a:t>
            </a:r>
            <a:endParaRPr lang="en-US" sz="1850" dirty="0"/>
          </a:p>
        </p:txBody>
      </p:sp>
      <p:sp>
        <p:nvSpPr>
          <p:cNvPr id="17" name="Shape 15"/>
          <p:cNvSpPr/>
          <p:nvPr/>
        </p:nvSpPr>
        <p:spPr>
          <a:xfrm>
            <a:off x="7434858" y="5023247"/>
            <a:ext cx="6357818" cy="30480"/>
          </a:xfrm>
          <a:prstGeom prst="rect">
            <a:avLst/>
          </a:prstGeom>
          <a:solidFill>
            <a:srgbClr val="2D4D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7434858" y="520386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4. Build &amp; Verify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434858" y="5699403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Save the job, then click "Build Now." Check the "Console Output" to see your message.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837724" y="692169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Don't forget to install </a:t>
            </a:r>
            <a:r>
              <a:rPr lang="en-US" sz="1850" b="1" dirty="0">
                <a:solidFill>
                  <a:srgbClr val="DA33B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Blue Ocean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 a more intuitive and visually appealing pipeline visualisation.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1886</Words>
  <Application>Microsoft Office PowerPoint</Application>
  <PresentationFormat>Custom</PresentationFormat>
  <Paragraphs>269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PT Sans</vt:lpstr>
      <vt:lpstr>Nunito Light</vt:lpstr>
      <vt:lpstr>Consolas</vt:lpstr>
      <vt:lpstr>Nunito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KubeCraft Technologies</cp:lastModifiedBy>
  <cp:revision>10</cp:revision>
  <dcterms:created xsi:type="dcterms:W3CDTF">2025-09-04T11:02:10Z</dcterms:created>
  <dcterms:modified xsi:type="dcterms:W3CDTF">2025-09-07T07:37:56Z</dcterms:modified>
</cp:coreProperties>
</file>